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6" r:id="rId4"/>
    <p:sldId id="259" r:id="rId5"/>
    <p:sldId id="258" r:id="rId6"/>
    <p:sldId id="268" r:id="rId7"/>
    <p:sldId id="260" r:id="rId8"/>
    <p:sldId id="273" r:id="rId9"/>
    <p:sldId id="275" r:id="rId10"/>
    <p:sldId id="271" r:id="rId11"/>
    <p:sldId id="261" r:id="rId12"/>
    <p:sldId id="270" r:id="rId13"/>
    <p:sldId id="262" r:id="rId14"/>
    <p:sldId id="276" r:id="rId15"/>
    <p:sldId id="277" r:id="rId16"/>
    <p:sldId id="278" r:id="rId17"/>
    <p:sldId id="279" r:id="rId18"/>
    <p:sldId id="269" r:id="rId19"/>
    <p:sldId id="263" r:id="rId20"/>
    <p:sldId id="264" r:id="rId21"/>
    <p:sldId id="265" r:id="rId22"/>
    <p:sldId id="280" r:id="rId23"/>
    <p:sldId id="285" r:id="rId24"/>
    <p:sldId id="282" r:id="rId25"/>
    <p:sldId id="283" r:id="rId26"/>
    <p:sldId id="286" r:id="rId27"/>
    <p:sldId id="284" r:id="rId28"/>
    <p:sldId id="267" r:id="rId29"/>
    <p:sldId id="272" r:id="rId30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8" autoAdjust="0"/>
    <p:restoredTop sz="94599"/>
  </p:normalViewPr>
  <p:slideViewPr>
    <p:cSldViewPr snapToGrid="0" snapToObjects="1">
      <p:cViewPr varScale="1">
        <p:scale>
          <a:sx n="64" d="100"/>
          <a:sy n="64" d="100"/>
        </p:scale>
        <p:origin x="8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7C2A4-5F47-4DFA-A013-681C3CD86EEC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8FCD8-A1E3-4E82-BD2E-51A2B8438B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220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EA127-4C7E-2140-8472-9B4A9ADF60DF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B6D42-B17F-B04C-A1D3-8BE963491F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047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qafc6fZw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>
                <a:hlinkClick r:id="rId3"/>
              </a:rPr>
              <a:t>https://www.youtube.com/watch?v=Avqafc6fZwc</a:t>
            </a:r>
            <a:r>
              <a:rPr lang="en-AU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7A2FA9-39B1-45E6-88E0-712429627D1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2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Diagram on right: A view to the east showing work in the Migdol Temple precinct during 2007. In the foreground a large multi-roomed Iron Age (ca. 900 BC) complex is being excavated, while in the background, work is being undertaken to investigate deposits beneath the Middle Bronze Age temple structure (&gt;1650 BC). Note the massive west exterior wall of the Migdol Temple seen in this image.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67AA9-4285-4FCE-B3A4-E274524B227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90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4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26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094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2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3306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3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5FBE6B6-4FCD-CD46-8EAF-554B06169A32}" type="datetimeFigureOut">
              <a:rPr lang="en-AU" smtClean="0"/>
              <a:t>3/08/2022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EF32FD-3556-6A40-BA1A-6D04524E96AE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-etaxcuJSy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Ma-Sm9H4k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AQAAJo1fI0&amp;feature=youtu.b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712029" y="454152"/>
            <a:ext cx="10058400" cy="3566160"/>
          </a:xfrm>
        </p:spPr>
        <p:txBody>
          <a:bodyPr/>
          <a:lstStyle/>
          <a:p>
            <a:r>
              <a:rPr lang="en-AU" b="1" dirty="0"/>
              <a:t>Archaeology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subTitle" idx="1"/>
          </p:nvPr>
        </p:nvSpPr>
        <p:spPr>
          <a:xfrm>
            <a:off x="3712029" y="4471204"/>
            <a:ext cx="10058400" cy="1863958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tx1"/>
                </a:solidFill>
              </a:rPr>
              <a:t>Year 7 HASS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65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ECD8-0719-4119-BDD9-492652E6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artefact?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A42E6-1DE7-4087-B54C-25594FC7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object that is made or changed by humans. </a:t>
            </a:r>
          </a:p>
          <a:p>
            <a:r>
              <a:rPr lang="en-US" sz="3200" dirty="0"/>
              <a:t>E.g. a tool, remains of a building </a:t>
            </a:r>
          </a:p>
          <a:p>
            <a:endParaRPr lang="en-US" sz="3200" dirty="0"/>
          </a:p>
          <a:p>
            <a:r>
              <a:rPr lang="en-US" sz="3200" dirty="0"/>
              <a:t>Can you think of any other artefacts? </a:t>
            </a:r>
            <a:endParaRPr lang="en-AU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69672-92A3-454B-96F4-8EFC80F3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774" y="0"/>
            <a:ext cx="2758835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84D76-C07D-4F2A-AE6B-87D390D0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26" y="3555051"/>
            <a:ext cx="4287774" cy="2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17576" y="566928"/>
            <a:ext cx="7098792" cy="5248656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Archaeologists </a:t>
            </a:r>
            <a:r>
              <a:rPr lang="en-AU" sz="2400" u="sng" dirty="0">
                <a:solidFill>
                  <a:srgbClr val="FFFFFF"/>
                </a:solidFill>
                <a:latin typeface="Comic Sans MS" pitchFamily="66" charset="0"/>
              </a:rPr>
              <a:t>find and put together the clues to learn out about our ancestors.  </a:t>
            </a:r>
          </a:p>
          <a:p>
            <a:endParaRPr lang="en-AU" sz="2400" u="sng" dirty="0">
              <a:solidFill>
                <a:srgbClr val="FFFFFF"/>
              </a:solidFill>
              <a:latin typeface="Comic Sans MS" pitchFamily="66" charset="0"/>
            </a:endParaRPr>
          </a:p>
          <a:p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Using the evidence, we can discover many things including:</a:t>
            </a:r>
          </a:p>
          <a:p>
            <a:pPr>
              <a:buFont typeface="Arial" charset="0"/>
              <a:buNone/>
            </a:pPr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-When humans came to an area.</a:t>
            </a:r>
          </a:p>
          <a:p>
            <a:pPr>
              <a:buFontTx/>
              <a:buChar char="-"/>
            </a:pPr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-How they lived.</a:t>
            </a:r>
          </a:p>
          <a:p>
            <a:pPr>
              <a:buFontTx/>
              <a:buChar char="-"/>
            </a:pPr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-How long they lived.</a:t>
            </a:r>
          </a:p>
          <a:p>
            <a:pPr>
              <a:buFontTx/>
              <a:buChar char="-"/>
            </a:pPr>
            <a:r>
              <a:rPr lang="en-AU" sz="2400" dirty="0">
                <a:solidFill>
                  <a:srgbClr val="FFFFFF"/>
                </a:solidFill>
                <a:latin typeface="Comic Sans MS" pitchFamily="66" charset="0"/>
              </a:rPr>
              <a:t>-Their lifestyle, food, diseases and many other things about our ancestors.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7827264" y="694944"/>
            <a:ext cx="4041648" cy="4443984"/>
          </a:xfrm>
          <a:prstGeom prst="cloud">
            <a:avLst/>
          </a:prstGeom>
          <a:solidFill>
            <a:srgbClr val="FFC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difficult! Some sources are so old that they have turned into fossils or remain only as a ‘shadow’ in the soil. Some archaeologists also work underwater. </a:t>
            </a:r>
          </a:p>
        </p:txBody>
      </p:sp>
    </p:spTree>
    <p:extLst>
      <p:ext uri="{BB962C8B-B14F-4D97-AF65-F5344CB8AC3E}">
        <p14:creationId xmlns:p14="http://schemas.microsoft.com/office/powerpoint/2010/main" val="187441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B940-66CD-495B-9971-DC5F0C3D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A41F-284E-44C5-B062-B770C862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Most sources found on land are buried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Floods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Wind blows sand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Covered by forests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58373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463" y="1523220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en-AU" dirty="0"/>
            </a:br>
            <a:br>
              <a:rPr lang="en-AU" dirty="0"/>
            </a:br>
            <a:r>
              <a:rPr lang="en-AU" dirty="0"/>
              <a:t>Archaeological Digs </a:t>
            </a:r>
            <a:br>
              <a:rPr lang="en-AU" dirty="0"/>
            </a:br>
            <a:r>
              <a:rPr lang="en-AU" sz="2700" dirty="0">
                <a:hlinkClick r:id="rId2"/>
              </a:rPr>
              <a:t>https://www.youtube.com/watch?v=-etaxcuJSyo</a:t>
            </a:r>
            <a:br>
              <a:rPr lang="en-AU" sz="3100" dirty="0"/>
            </a:br>
            <a:r>
              <a:rPr lang="en-US" sz="3100" dirty="0"/>
              <a:t>Once a site is discovered, archaeologists set up a ‘dig’. </a:t>
            </a:r>
            <a:br>
              <a:rPr lang="en-US" sz="1400" dirty="0"/>
            </a:br>
            <a:br>
              <a:rPr lang="en-AU" sz="1300" dirty="0"/>
            </a:br>
            <a:br>
              <a:rPr lang="en-AU" dirty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974279"/>
            <a:ext cx="4706872" cy="43350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74279"/>
            <a:ext cx="52713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1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AU">
                <a:effectLst/>
              </a:rPr>
              <a:t>BOX GRID SYSTEM</a:t>
            </a:r>
          </a:p>
        </p:txBody>
      </p:sp>
      <p:pic>
        <p:nvPicPr>
          <p:cNvPr id="56324" name="Picture 3" descr="images.jpeg"/>
          <p:cNvPicPr>
            <a:picLocks noGrp="1" noChangeAspect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51126" y="1722439"/>
            <a:ext cx="6970713" cy="4562475"/>
          </a:xfrm>
          <a:noFill/>
        </p:spPr>
      </p:pic>
    </p:spTree>
    <p:extLst>
      <p:ext uri="{BB962C8B-B14F-4D97-AF65-F5344CB8AC3E}">
        <p14:creationId xmlns:p14="http://schemas.microsoft.com/office/powerpoint/2010/main" val="39750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Archaeologists 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393" y="1909006"/>
            <a:ext cx="7754936" cy="4948993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 Notice the grid system.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tools are the archaeologists using?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Unfortunately, even the act of digging destroys evidence!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Calisto MT" pitchFamily="18" charset="0"/>
              <a:buNone/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5603" name="Picture 4" descr="401px-Temple_Precinct_200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4515" y="1011981"/>
            <a:ext cx="2981197" cy="44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6" descr="Unknown.jpe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7279" y="2907064"/>
            <a:ext cx="4144251" cy="275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7" descr="Unknown.jpe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3830" y="2760091"/>
            <a:ext cx="3610685" cy="27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19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Tools of the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sz="2400" dirty="0"/>
              <a:t> A </a:t>
            </a:r>
            <a:r>
              <a:rPr lang="en-US" sz="2400" dirty="0">
                <a:solidFill>
                  <a:srgbClr val="FF0000"/>
                </a:solidFill>
              </a:rPr>
              <a:t>trowel</a:t>
            </a:r>
            <a:r>
              <a:rPr lang="en-US" sz="2400" dirty="0"/>
              <a:t> is essential but archaeologists use a wide range of tools and equipment from bulldozers to cotton gloves.</a:t>
            </a:r>
          </a:p>
        </p:txBody>
      </p:sp>
      <p:pic>
        <p:nvPicPr>
          <p:cNvPr id="27651" name="Picture 3" descr="images-1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2965229"/>
            <a:ext cx="3816818" cy="357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 descr="Unknown-1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7851" y="2724652"/>
            <a:ext cx="3974149" cy="298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292" y="3544026"/>
            <a:ext cx="2885364" cy="21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1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9379"/>
            <a:ext cx="10058400" cy="1450757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Destruction of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45734"/>
            <a:ext cx="10058400" cy="402336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War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Tomb robbers </a:t>
            </a:r>
            <a:r>
              <a:rPr lang="en-US" sz="2400" dirty="0"/>
              <a:t>and looters have taken and destroyed much evidence.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Pollution</a:t>
            </a:r>
            <a:r>
              <a:rPr lang="en-US" sz="2400" dirty="0"/>
              <a:t> in the modern age is destroying many ancient monuments and sites. Smog has been destroying stonework in Athens. Sewerage in Egypt has caused problems to its ancient monuments.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Tourism</a:t>
            </a:r>
            <a:r>
              <a:rPr lang="en-US" sz="2400" dirty="0"/>
              <a:t> – e.g., brown bacterial growth on the walls of Tutankhamen’s tomb caused by the 25 </a:t>
            </a:r>
            <a:r>
              <a:rPr lang="en-US" sz="2400" dirty="0" err="1"/>
              <a:t>litres</a:t>
            </a:r>
            <a:r>
              <a:rPr lang="en-US" sz="2400" dirty="0"/>
              <a:t> of human sweat that condense there every day.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Plants, rat, mice, insects, fungi and bacteria can all degrade a site.</a:t>
            </a:r>
          </a:p>
        </p:txBody>
      </p:sp>
    </p:spTree>
    <p:extLst>
      <p:ext uri="{BB962C8B-B14F-4D97-AF65-F5344CB8AC3E}">
        <p14:creationId xmlns:p14="http://schemas.microsoft.com/office/powerpoint/2010/main" val="85045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537D8-3DA0-45F4-AF9F-F090E8A752FC}"/>
              </a:ext>
            </a:extLst>
          </p:cNvPr>
          <p:cNvSpPr txBox="1"/>
          <p:nvPr/>
        </p:nvSpPr>
        <p:spPr>
          <a:xfrm>
            <a:off x="365760" y="1371600"/>
            <a:ext cx="1102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3200" dirty="0">
              <a:solidFill>
                <a:schemeClr val="tx1">
                  <a:lumMod val="95000"/>
                  <a:lumOff val="5000"/>
                </a:schemeClr>
              </a:solidFill>
              <a:hlinkClick r:id="rId2"/>
            </a:endParaRPr>
          </a:p>
          <a:p>
            <a:r>
              <a:rPr lang="en-AU" sz="3200" dirty="0">
                <a:hlinkClick r:id="rId2"/>
              </a:rPr>
              <a:t>https://www.youtube.com/watch?v=cnMa-Sm9H4k</a:t>
            </a:r>
            <a:endParaRPr lang="en-A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A0C29-F78A-4D8A-B72F-6AA0ABA6858D}"/>
              </a:ext>
            </a:extLst>
          </p:cNvPr>
          <p:cNvSpPr txBox="1"/>
          <p:nvPr/>
        </p:nvSpPr>
        <p:spPr>
          <a:xfrm>
            <a:off x="365760" y="1371600"/>
            <a:ext cx="744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Machu Picchu- World famous archaeological site 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3819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1208" y="868553"/>
            <a:ext cx="7927848" cy="2715895"/>
          </a:xfrm>
          <a:prstGeom prst="rect">
            <a:avLst/>
          </a:prstGeom>
        </p:spPr>
        <p:txBody>
          <a:bodyPr rtlCol="0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AU" dirty="0">
                <a:latin typeface="Adobe Fan Heiti Std B" pitchFamily="34" charset="-128"/>
                <a:ea typeface="Adobe Fan Heiti Std B" pitchFamily="34" charset="-128"/>
              </a:rPr>
              <a:t>We can tell how long ago humans came to an area by finding the clues they left behind and using different scientific methods to </a:t>
            </a:r>
            <a:r>
              <a:rPr lang="en-AU" dirty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date</a:t>
            </a:r>
            <a:r>
              <a:rPr lang="en-AU" dirty="0">
                <a:latin typeface="Adobe Fan Heiti Std B" pitchFamily="34" charset="-128"/>
                <a:ea typeface="Adobe Fan Heiti Std B" pitchFamily="34" charset="-128"/>
              </a:rPr>
              <a:t> these clues.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77824" y="4091690"/>
            <a:ext cx="6400800" cy="17526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AU" sz="3500" b="1" dirty="0">
                <a:solidFill>
                  <a:schemeClr val="bg1"/>
                </a:solidFill>
                <a:latin typeface="Comic Sans MS" pitchFamily="66" charset="0"/>
              </a:rPr>
              <a:t>What examples of possible clues can you think of?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9056" y="1536573"/>
            <a:ext cx="2651760" cy="298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012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First Humans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Modern humans have existed on Earth for about 200 000 years.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04" y="270480"/>
            <a:ext cx="7237676" cy="599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72" y="302724"/>
            <a:ext cx="5076528" cy="59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84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5760" y="36607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latin typeface="Agency FB" pitchFamily="34" charset="0"/>
              </a:rPr>
              <a:t>Possible clues include…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5760" y="1234440"/>
            <a:ext cx="8229600" cy="4525963"/>
          </a:xfrm>
          <a:prstGeom prst="rect">
            <a:avLst/>
          </a:prstGeom>
          <a:solidFill>
            <a:srgbClr val="92D050"/>
          </a:solidFill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>
                <a:latin typeface="Comic Sans MS" panose="030F0702030302020204" pitchFamily="66" charset="0"/>
              </a:rPr>
              <a:t>Tools, weapons and jewellery. 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Buildings/shelters.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Pottery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Graves (human remains and burial goods).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Artworks.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Footprints that have been preserved.</a:t>
            </a:r>
          </a:p>
          <a:p>
            <a:r>
              <a:rPr lang="en-AU" sz="3000" b="1" dirty="0">
                <a:latin typeface="Comic Sans MS" panose="030F0702030302020204" pitchFamily="66" charset="0"/>
              </a:rPr>
              <a:t>Ancient rubbish piles</a:t>
            </a:r>
          </a:p>
          <a:p>
            <a:pPr algn="ctr">
              <a:buFont typeface="Arial" charset="0"/>
              <a:buNone/>
            </a:pPr>
            <a:r>
              <a:rPr lang="en-AU" sz="3000" b="1" u="sng" dirty="0">
                <a:latin typeface="Comic Sans MS" panose="030F0702030302020204" pitchFamily="66" charset="0"/>
              </a:rPr>
              <a:t>There are also many more clues archaeologists use</a:t>
            </a:r>
            <a:r>
              <a:rPr lang="en-AU" sz="3000" u="sng" dirty="0"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46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191069"/>
            <a:ext cx="10058400" cy="1450757"/>
          </a:xfrm>
        </p:spPr>
        <p:txBody>
          <a:bodyPr/>
          <a:lstStyle/>
          <a:p>
            <a:r>
              <a:rPr lang="en-AU" dirty="0"/>
              <a:t>Scientific Techniques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26854" y="2168947"/>
            <a:ext cx="5654714" cy="3616036"/>
          </a:xfrm>
        </p:spPr>
        <p:txBody>
          <a:bodyPr>
            <a:noAutofit/>
          </a:bodyPr>
          <a:lstStyle/>
          <a:p>
            <a:r>
              <a:rPr lang="en-AU" sz="2400" dirty="0"/>
              <a:t>When archaeologists and historians find objects from the past, they often need help from scientists who use the latest techniques  and machinery to gather more information.</a:t>
            </a:r>
          </a:p>
          <a:p>
            <a:r>
              <a:rPr lang="en-AU" sz="2400" dirty="0"/>
              <a:t> Many of these can be used to assess the </a:t>
            </a:r>
            <a:r>
              <a:rPr lang="en-AU" sz="2400" u="sng" dirty="0"/>
              <a:t>age</a:t>
            </a:r>
            <a:r>
              <a:rPr lang="en-AU" sz="2400" dirty="0"/>
              <a:t> of a source. </a:t>
            </a:r>
          </a:p>
          <a:p>
            <a:r>
              <a:rPr lang="en-AU" sz="2400" dirty="0"/>
              <a:t>Being able to date evidence allows historians to place events and human behaviour in time order, and make links between groups of people.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46" y="191069"/>
            <a:ext cx="3580011" cy="260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96842" y="2797791"/>
            <a:ext cx="3958096" cy="3554819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Use the information on page </a:t>
            </a:r>
            <a:r>
              <a:rPr lang="en-AU" b="1" dirty="0"/>
              <a:t>204-206</a:t>
            </a:r>
            <a:r>
              <a:rPr lang="en-AU" dirty="0"/>
              <a:t> of the textbook to make notes on: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Stratigraphy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Fluorine Dating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Radiocarbon Dating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Dendrochronology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DNA Analysis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Ice-Core Sampling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Palynology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90" y="5037996"/>
            <a:ext cx="425432" cy="34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147" y="5443670"/>
            <a:ext cx="427038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83" y="5955640"/>
            <a:ext cx="427038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179561"/>
            <a:ext cx="10058400" cy="1450757"/>
          </a:xfrm>
        </p:spPr>
        <p:txBody>
          <a:bodyPr/>
          <a:lstStyle/>
          <a:p>
            <a:r>
              <a:rPr lang="en-AU" dirty="0"/>
              <a:t>How to date an artefact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226829"/>
              </p:ext>
            </p:extLst>
          </p:nvPr>
        </p:nvGraphicFramePr>
        <p:xfrm>
          <a:off x="1096961" y="1389344"/>
          <a:ext cx="100587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359">
                  <a:extLst>
                    <a:ext uri="{9D8B030D-6E8A-4147-A177-3AD203B41FA5}">
                      <a16:colId xmlns:a16="http://schemas.microsoft.com/office/drawing/2014/main" val="2559898433"/>
                    </a:ext>
                  </a:extLst>
                </a:gridCol>
                <a:gridCol w="5029359">
                  <a:extLst>
                    <a:ext uri="{9D8B030D-6E8A-4147-A177-3AD203B41FA5}">
                      <a16:colId xmlns:a16="http://schemas.microsoft.com/office/drawing/2014/main" val="566280983"/>
                    </a:ext>
                  </a:extLst>
                </a:gridCol>
              </a:tblGrid>
              <a:tr h="353880">
                <a:tc>
                  <a:txBody>
                    <a:bodyPr/>
                    <a:lstStyle/>
                    <a:p>
                      <a:r>
                        <a:rPr lang="en-AU" sz="2800" dirty="0"/>
                        <a:t>Relative Dating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Absolute Dating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037620"/>
                  </a:ext>
                </a:extLst>
              </a:tr>
              <a:tr h="1751034">
                <a:tc>
                  <a:txBody>
                    <a:bodyPr/>
                    <a:lstStyle/>
                    <a:p>
                      <a:r>
                        <a:rPr lang="en-AU" sz="2800" dirty="0"/>
                        <a:t>When</a:t>
                      </a:r>
                      <a:r>
                        <a:rPr lang="en-AU" sz="2800" baseline="0" dirty="0"/>
                        <a:t> you can determine whether an object is of an earlier or more recent date relative to (compared with) another object. 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When</a:t>
                      </a:r>
                      <a:r>
                        <a:rPr lang="en-AU" sz="2800" baseline="0" dirty="0"/>
                        <a:t> you determine the age of an object as precisely as possible (in years). They are usually combined with relative dating techniques. </a:t>
                      </a:r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919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84" y="4133230"/>
            <a:ext cx="4359631" cy="27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24" y="0"/>
            <a:ext cx="10058400" cy="1450757"/>
          </a:xfrm>
        </p:spPr>
        <p:txBody>
          <a:bodyPr/>
          <a:lstStyle/>
          <a:p>
            <a:r>
              <a:rPr lang="en-AU" dirty="0"/>
              <a:t>Stratigraphy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47" y="1857218"/>
            <a:ext cx="4751628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2800" u="sng" dirty="0"/>
              <a:t>Relative</a:t>
            </a:r>
            <a:r>
              <a:rPr lang="en-AU" sz="2800" dirty="0"/>
              <a:t> Dating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Looking at sources found in the different layers (strata) of the earth.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Layers on top are youngest, layers on the bottom are oldest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Items found in a layer which is 1000 years old is probably around 1000 years old. </a:t>
            </a:r>
          </a:p>
          <a:p>
            <a:pPr>
              <a:buFont typeface="Wingdings" panose="05000000000000000000" pitchFamily="2" charset="2"/>
              <a:buChar char="v"/>
            </a:pPr>
            <a:endParaRPr lang="en-AU" sz="2800" dirty="0"/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675" y="394179"/>
            <a:ext cx="6673662" cy="53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Flourine</a:t>
            </a:r>
            <a:r>
              <a:rPr lang="en-AU" dirty="0"/>
              <a:t> Dating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15" y="1845734"/>
            <a:ext cx="46042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2800" u="sng" dirty="0"/>
              <a:t>Relative</a:t>
            </a:r>
            <a:r>
              <a:rPr lang="en-AU" sz="2800" dirty="0"/>
              <a:t> Dating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A way to date bones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Bones absorb fluorine from the soil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/>
              <a:t>The longer they are there, the more fluorine they absorb from the soil.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59" y="741562"/>
            <a:ext cx="6490447" cy="52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Radiocarbon Dating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42" y="1845734"/>
            <a:ext cx="5070438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2400" u="sng" dirty="0"/>
              <a:t>Absolute</a:t>
            </a:r>
            <a:r>
              <a:rPr lang="en-AU" sz="2400" dirty="0"/>
              <a:t> Dating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/>
              <a:t>All living things absorb Carbon-14, which is a radioactive form of carbon.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/>
              <a:t>Living things stop absorbing C14 when they die.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/>
              <a:t>Over time, C14 breaks down/decays. Scientists know the rate at which it breaks down. The less C14, the longer the organism has been dead. </a:t>
            </a:r>
          </a:p>
          <a:p>
            <a:pPr marL="0" indent="0">
              <a:buNone/>
            </a:pPr>
            <a:r>
              <a:rPr lang="en-AU" sz="2400" dirty="0"/>
              <a:t>Scientists use this to work out how long ago the organism died.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78" y="3018317"/>
            <a:ext cx="5103424" cy="2850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75" y="466165"/>
            <a:ext cx="2745568" cy="2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9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6F1772-5B88-4687-974A-52C4564F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AU"/>
              <a:t> Dendrochronology (Tree Rings) </a:t>
            </a:r>
          </a:p>
        </p:txBody>
      </p:sp>
      <p:pic>
        <p:nvPicPr>
          <p:cNvPr id="1026" name="Picture 2" descr="Dendrochronology - 1/2 — Kaltimber">
            <a:extLst>
              <a:ext uri="{FF2B5EF4-FFF2-40B4-BE49-F238E27FC236}">
                <a16:creationId xmlns:a16="http://schemas.microsoft.com/office/drawing/2014/main" id="{A7F7C5E9-4A66-4EE4-BC0A-9704BC17F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8" b="-4"/>
          <a:stretch/>
        </p:blipFill>
        <p:spPr bwMode="auto">
          <a:xfrm>
            <a:off x="974895" y="581098"/>
            <a:ext cx="3338505" cy="24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FC2C99CD-8BCA-45F5-BA47-7A6D80CA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ENDROCHRONOLOGY">
            <a:extLst>
              <a:ext uri="{FF2B5EF4-FFF2-40B4-BE49-F238E27FC236}">
                <a16:creationId xmlns:a16="http://schemas.microsoft.com/office/drawing/2014/main" id="{E954073E-E415-4EAF-BE67-C720D45E2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1" b="1"/>
          <a:stretch/>
        </p:blipFill>
        <p:spPr bwMode="auto">
          <a:xfrm>
            <a:off x="975440" y="3218101"/>
            <a:ext cx="3337414" cy="24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1900" dirty="0"/>
              <a:t>Absolute dating technique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1900" dirty="0"/>
              <a:t>This method dates </a:t>
            </a:r>
            <a:r>
              <a:rPr lang="en-AU" sz="1900" u="sng" dirty="0"/>
              <a:t>wooden objects </a:t>
            </a:r>
            <a:r>
              <a:rPr lang="en-AU" sz="1900" dirty="0"/>
              <a:t>or trees by counting the growth rings, which represent a year’s growth.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1900" dirty="0"/>
              <a:t>The age of a tree is worked out by counting the number of rings in the wood.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1900" dirty="0"/>
              <a:t>The width and shape of each ring depend on environmental conditions such as rainfall and soil type.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1900" dirty="0"/>
              <a:t>Sometimes the age of wooden items (such as spear handles) can be worked out by matching the growth rings in the wood with those in a dated same from trees in the same area, as long as they are the same species. 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7E8667B-49C4-4E47-AB3E-78AC18E95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AE8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A1780B1-1435-4EBC-947B-9609953F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79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089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0ABB-B957-4B64-AB4D-47C827F7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921F-8A83-4564-9B98-2795EFBE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33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Video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https://www.youtube.com/watch?v=-etaxcuJSyo</a:t>
            </a:r>
          </a:p>
        </p:txBody>
      </p:sp>
    </p:spTree>
    <p:extLst>
      <p:ext uri="{BB962C8B-B14F-4D97-AF65-F5344CB8AC3E}">
        <p14:creationId xmlns:p14="http://schemas.microsoft.com/office/powerpoint/2010/main" val="299946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1683-7BAA-4EBB-B283-4E44E710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F2D5-895A-498F-8256-AE44C62C1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200" dirty="0"/>
              <a:t>Imagine you are an archaeologist. Briefly explain why your job is important to the study of history.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193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https://www.youtube.com/watch?v=IAQAAJo1fI0&amp;feature=youtu.be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0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 Now: Historians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50423"/>
            <a:ext cx="10058400" cy="4023360"/>
          </a:xfrm>
        </p:spPr>
        <p:txBody>
          <a:bodyPr/>
          <a:lstStyle/>
          <a:p>
            <a:r>
              <a:rPr lang="en-AU" dirty="0"/>
              <a:t>A __________ is someone that tries to understand and explain the past by examining its remains. For example, they examine _______, bones, books and ruins. These are also known as _______. </a:t>
            </a:r>
          </a:p>
          <a:p>
            <a:r>
              <a:rPr lang="en-AU" dirty="0"/>
              <a:t>Some sources are easier to find than others. Some groups of people from the past have left behind more _______ sources than others. </a:t>
            </a:r>
          </a:p>
          <a:p>
            <a:r>
              <a:rPr lang="en-AU" dirty="0"/>
              <a:t>Regardless of whether the source is a small fragment of ancient pottery or a detailed book, it will only represent a small piece of the _________ or one person’s_________. Therefore, historians need to research widely and understand that there are some periods in history for which we cannot gather evidence. </a:t>
            </a:r>
          </a:p>
          <a:p>
            <a:r>
              <a:rPr lang="en-AU" dirty="0"/>
              <a:t>They also work with experts in other fields- such as scientists, biologists, translators, palaeontologists, geologists and ________- to construct a more accurate and complete picture of the ________.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8723" y="5934670"/>
            <a:ext cx="4993277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Primary		Puzzle 		Perspective</a:t>
            </a:r>
          </a:p>
          <a:p>
            <a:r>
              <a:rPr lang="en-AU" dirty="0">
                <a:solidFill>
                  <a:schemeClr val="bg1"/>
                </a:solidFill>
              </a:rPr>
              <a:t>Past 		Archaeologists	 Sources </a:t>
            </a:r>
          </a:p>
          <a:p>
            <a:r>
              <a:rPr lang="en-AU" dirty="0">
                <a:solidFill>
                  <a:schemeClr val="bg1"/>
                </a:solidFill>
              </a:rPr>
              <a:t> Historian 	Fossils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11" y="50568"/>
            <a:ext cx="1429657" cy="16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Historians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0034"/>
            <a:ext cx="10058400" cy="4023360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dirty="0">
                <a:solidFill>
                  <a:srgbClr val="FF0000"/>
                </a:solidFill>
              </a:rPr>
              <a:t>historian</a:t>
            </a:r>
            <a:r>
              <a:rPr lang="en-AU" dirty="0"/>
              <a:t> is someone that tries to understand and explain the past by examining its remains. For example, they examine </a:t>
            </a:r>
            <a:r>
              <a:rPr lang="en-AU" dirty="0">
                <a:solidFill>
                  <a:srgbClr val="FF0000"/>
                </a:solidFill>
              </a:rPr>
              <a:t>fossils</a:t>
            </a:r>
            <a:r>
              <a:rPr lang="en-AU" dirty="0"/>
              <a:t>, bones, books and ruins. There are also known as sources. </a:t>
            </a:r>
          </a:p>
          <a:p>
            <a:r>
              <a:rPr lang="en-AU" dirty="0"/>
              <a:t>Some sources are easier to find than others. Some groups of people from the past have left behind more </a:t>
            </a:r>
            <a:r>
              <a:rPr lang="en-AU" dirty="0">
                <a:solidFill>
                  <a:srgbClr val="FF0000"/>
                </a:solidFill>
              </a:rPr>
              <a:t>primary</a:t>
            </a:r>
            <a:r>
              <a:rPr lang="en-AU" dirty="0"/>
              <a:t> sources than others. </a:t>
            </a:r>
          </a:p>
          <a:p>
            <a:r>
              <a:rPr lang="en-AU" dirty="0"/>
              <a:t>Regardless of whether the source is a small fragment of ancient pottery or a detailed book, it will only represent a small piece of the </a:t>
            </a:r>
            <a:r>
              <a:rPr lang="en-AU" dirty="0">
                <a:solidFill>
                  <a:srgbClr val="FF0000"/>
                </a:solidFill>
              </a:rPr>
              <a:t>puzzle</a:t>
            </a:r>
            <a:r>
              <a:rPr lang="en-AU" dirty="0"/>
              <a:t> or one person’s </a:t>
            </a:r>
            <a:r>
              <a:rPr lang="en-AU" dirty="0">
                <a:solidFill>
                  <a:srgbClr val="FF0000"/>
                </a:solidFill>
              </a:rPr>
              <a:t>perspective</a:t>
            </a:r>
            <a:r>
              <a:rPr lang="en-AU" dirty="0"/>
              <a:t>. Therefore, historians need to research widely and understand that there are some periods in history for which we cannot gather evidence. </a:t>
            </a:r>
          </a:p>
          <a:p>
            <a:r>
              <a:rPr lang="en-AU" dirty="0"/>
              <a:t>They also work with experts in other fields- such as scientists, biologists, translators, palaeontologists, geologists and </a:t>
            </a:r>
            <a:r>
              <a:rPr lang="en-AU" dirty="0">
                <a:solidFill>
                  <a:srgbClr val="FF0000"/>
                </a:solidFill>
              </a:rPr>
              <a:t>archaeologists</a:t>
            </a:r>
            <a:r>
              <a:rPr lang="en-AU" dirty="0"/>
              <a:t>- to construct a more accurate and complete picture of the </a:t>
            </a:r>
            <a:r>
              <a:rPr lang="en-AU" dirty="0">
                <a:solidFill>
                  <a:srgbClr val="FF0000"/>
                </a:solidFill>
              </a:rPr>
              <a:t>past</a:t>
            </a:r>
            <a:r>
              <a:rPr lang="en-AU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4" y="-25587"/>
            <a:ext cx="1488440" cy="17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Historians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4" y="-25587"/>
            <a:ext cx="1488440" cy="17629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D7948-6110-4A8A-9480-E621AC37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Historians study history by looking at documental evidence (such as maps, diaries, carvings, photographs, interviews). </a:t>
            </a:r>
          </a:p>
          <a:p>
            <a:endParaRPr lang="en-US" sz="3200" dirty="0"/>
          </a:p>
          <a:p>
            <a:r>
              <a:rPr lang="en-US" sz="3200" dirty="0"/>
              <a:t>But, cannot rely on one source of evidence to understand what happened in the past. They need other ‘experts’ to help them. </a:t>
            </a:r>
          </a:p>
          <a:p>
            <a:r>
              <a:rPr lang="en-US" sz="3200" dirty="0"/>
              <a:t>S</a:t>
            </a:r>
            <a:r>
              <a:rPr lang="en-AU" sz="3200" dirty="0" err="1"/>
              <a:t>ome</a:t>
            </a:r>
            <a:r>
              <a:rPr lang="en-AU" sz="3200" dirty="0"/>
              <a:t> of these experts are: </a:t>
            </a:r>
          </a:p>
          <a:p>
            <a:r>
              <a:rPr lang="en-US" sz="3200" dirty="0"/>
              <a:t>Biologists, geneticists, paleontologists and archaeologists. </a:t>
            </a:r>
          </a:p>
        </p:txBody>
      </p:sp>
    </p:spTree>
    <p:extLst>
      <p:ext uri="{BB962C8B-B14F-4D97-AF65-F5344CB8AC3E}">
        <p14:creationId xmlns:p14="http://schemas.microsoft.com/office/powerpoint/2010/main" val="428939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Archaeologists</a:t>
            </a:r>
          </a:p>
        </p:txBody>
      </p:sp>
      <p:pic>
        <p:nvPicPr>
          <p:cNvPr id="5" name="Picture 2" descr="http://ancienthistory.pppst.com/banner_archaeology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1376" y="45024"/>
            <a:ext cx="3828287" cy="195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73291" y="1891753"/>
            <a:ext cx="9168384" cy="3539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AU" sz="2800" u="sng" dirty="0"/>
              <a:t>Archaeologists study human history by examining physical remains. They help historians to reconstruct the past.</a:t>
            </a:r>
            <a:endParaRPr lang="en-AU" sz="4000" dirty="0"/>
          </a:p>
          <a:p>
            <a:endParaRPr lang="en-AU" sz="2800" dirty="0"/>
          </a:p>
          <a:p>
            <a:r>
              <a:rPr lang="en-AU" sz="2800" dirty="0"/>
              <a:t>For example: </a:t>
            </a:r>
            <a:endParaRPr lang="en-AU" sz="4000" dirty="0"/>
          </a:p>
          <a:p>
            <a:r>
              <a:rPr lang="en-AU" sz="2800" dirty="0"/>
              <a:t>-Ruins of towns, temples and tombs</a:t>
            </a:r>
            <a:endParaRPr lang="en-AU" sz="4000" dirty="0"/>
          </a:p>
          <a:p>
            <a:r>
              <a:rPr lang="en-AU" sz="2800" dirty="0"/>
              <a:t>-Artefacts such as pottery, weapons, tools, coins</a:t>
            </a:r>
            <a:endParaRPr lang="en-AU" sz="4000" dirty="0"/>
          </a:p>
          <a:p>
            <a:r>
              <a:rPr lang="en-AU" sz="2800" dirty="0"/>
              <a:t>-Inscriptions and carvings</a:t>
            </a:r>
            <a:endParaRPr lang="en-AU" sz="4000" dirty="0"/>
          </a:p>
          <a:p>
            <a:r>
              <a:rPr lang="en-AU" sz="2800" dirty="0"/>
              <a:t>-Rubbish dumps and fire sites </a:t>
            </a:r>
            <a:endParaRPr lang="en-AU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EE8F4-540B-4C11-A480-FA182021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76" y="3558397"/>
            <a:ext cx="4035552" cy="27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08" y="0"/>
            <a:ext cx="6127657" cy="66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7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464" y="63500"/>
            <a:ext cx="7583487" cy="1282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Working together – Tutankhamen’s Tomb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42853" y="1882590"/>
            <a:ext cx="3565525" cy="429736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sz="2800" b="1" dirty="0"/>
              <a:t>The Historian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Stelas (stone tablets/ monuments)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Tomb inscriptions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Inscriptions on statues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Official documents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Writings on burial goods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21426" y="1828801"/>
            <a:ext cx="3565525" cy="429736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sz="2800" b="1" dirty="0"/>
              <a:t>The Archaeologist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Tombs in the Valley of the Kings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Burial goods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Mummified body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Wall paintings</a:t>
            </a:r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Temples</a:t>
            </a:r>
          </a:p>
        </p:txBody>
      </p:sp>
    </p:spTree>
    <p:extLst>
      <p:ext uri="{BB962C8B-B14F-4D97-AF65-F5344CB8AC3E}">
        <p14:creationId xmlns:p14="http://schemas.microsoft.com/office/powerpoint/2010/main" val="3549181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8395</TotalTime>
  <Words>1473</Words>
  <Application>Microsoft Office PowerPoint</Application>
  <PresentationFormat>Widescreen</PresentationFormat>
  <Paragraphs>148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Adobe Fan Heiti Std B</vt:lpstr>
      <vt:lpstr>Agency FB</vt:lpstr>
      <vt:lpstr>Arial</vt:lpstr>
      <vt:lpstr>Calibri</vt:lpstr>
      <vt:lpstr>Calibri Light</vt:lpstr>
      <vt:lpstr>Calisto MT</vt:lpstr>
      <vt:lpstr>Comic Sans MS</vt:lpstr>
      <vt:lpstr>Wingdings</vt:lpstr>
      <vt:lpstr>Retrospect</vt:lpstr>
      <vt:lpstr>Archaeology</vt:lpstr>
      <vt:lpstr>The First Humans </vt:lpstr>
      <vt:lpstr>PowerPoint Presentation</vt:lpstr>
      <vt:lpstr>Do Now: Historians </vt:lpstr>
      <vt:lpstr>Historians </vt:lpstr>
      <vt:lpstr>Historians </vt:lpstr>
      <vt:lpstr>Archaeologists</vt:lpstr>
      <vt:lpstr>PowerPoint Presentation</vt:lpstr>
      <vt:lpstr>Working together – Tutankhamen’s Tomb</vt:lpstr>
      <vt:lpstr>What is an artefact? </vt:lpstr>
      <vt:lpstr>PowerPoint Presentation</vt:lpstr>
      <vt:lpstr>PowerPoint Presentation</vt:lpstr>
      <vt:lpstr>  Archaeological Digs  https://www.youtube.com/watch?v=-etaxcuJSyo Once a site is discovered, archaeologists set up a ‘dig’.    </vt:lpstr>
      <vt:lpstr>BOX GRID SYSTEM</vt:lpstr>
      <vt:lpstr>Archaeologists at work</vt:lpstr>
      <vt:lpstr>Tools of the trade</vt:lpstr>
      <vt:lpstr>Destruction of evidence</vt:lpstr>
      <vt:lpstr>PowerPoint Presentation</vt:lpstr>
      <vt:lpstr>PowerPoint Presentation</vt:lpstr>
      <vt:lpstr>PowerPoint Presentation</vt:lpstr>
      <vt:lpstr>Scientific Techniques </vt:lpstr>
      <vt:lpstr>How to date an artefact </vt:lpstr>
      <vt:lpstr>Stratigraphy </vt:lpstr>
      <vt:lpstr>Flourine Dating </vt:lpstr>
      <vt:lpstr>Radiocarbon Dating </vt:lpstr>
      <vt:lpstr> Dendrochronology (Tree Rings) </vt:lpstr>
      <vt:lpstr>PowerPoint Presentation</vt:lpstr>
      <vt:lpstr>Video 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Carly Fazioli</dc:creator>
  <cp:lastModifiedBy>FLAVEL Carly [Narrogin Senior High School]</cp:lastModifiedBy>
  <cp:revision>48</cp:revision>
  <cp:lastPrinted>2022-08-03T03:12:58Z</cp:lastPrinted>
  <dcterms:created xsi:type="dcterms:W3CDTF">2019-01-24T01:27:07Z</dcterms:created>
  <dcterms:modified xsi:type="dcterms:W3CDTF">2022-08-03T03:13:25Z</dcterms:modified>
</cp:coreProperties>
</file>